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92" r:id="rId3"/>
    <p:sldId id="317" r:id="rId4"/>
    <p:sldId id="302" r:id="rId5"/>
    <p:sldId id="334" r:id="rId6"/>
    <p:sldId id="319" r:id="rId7"/>
    <p:sldId id="327" r:id="rId8"/>
    <p:sldId id="325" r:id="rId9"/>
    <p:sldId id="32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E10A2D"/>
    <a:srgbClr val="FFD44B"/>
    <a:srgbClr val="FFDC6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68" autoAdjust="0"/>
    <p:restoredTop sz="94714" autoAdjust="0"/>
  </p:normalViewPr>
  <p:slideViewPr>
    <p:cSldViewPr>
      <p:cViewPr>
        <p:scale>
          <a:sx n="100" d="100"/>
          <a:sy n="100" d="100"/>
        </p:scale>
        <p:origin x="-9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64" y="-11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43C2-A72E-4B85-B510-8F2B80AEB1D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038600"/>
            <a:ext cx="6705600" cy="175260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Personal Job Journal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19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Your Job Journal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72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personal job journal is designed to meet four goals.</a:t>
            </a:r>
          </a:p>
          <a:p>
            <a:pPr marL="914400" lvl="1" indent="-457200">
              <a:buClr>
                <a:srgbClr val="E10A2D"/>
              </a:buClr>
              <a:buFont typeface="+mj-lt"/>
              <a:buAutoNum type="arabicPeriod"/>
            </a:pPr>
            <a:r>
              <a:rPr lang="en-US" dirty="0" smtClean="0"/>
              <a:t>To help you generate a list of potential employers.</a:t>
            </a:r>
          </a:p>
          <a:p>
            <a:pPr marL="914400" lvl="1" indent="-457200">
              <a:buClr>
                <a:srgbClr val="E10A2D"/>
              </a:buClr>
              <a:buFont typeface="+mj-lt"/>
              <a:buAutoNum type="arabicPeriod"/>
            </a:pPr>
            <a:r>
              <a:rPr lang="en-US" dirty="0" smtClean="0"/>
              <a:t>To track your progress with your target market.</a:t>
            </a:r>
          </a:p>
          <a:p>
            <a:pPr marL="914400" lvl="1" indent="-457200">
              <a:buClr>
                <a:srgbClr val="E10A2D"/>
              </a:buClr>
              <a:buFont typeface="+mj-lt"/>
              <a:buAutoNum type="arabicPeriod"/>
            </a:pPr>
            <a:r>
              <a:rPr lang="en-US" dirty="0" smtClean="0"/>
              <a:t>To notify and remind you when you need to place follow-up calls and/or send follow-up documents.</a:t>
            </a:r>
          </a:p>
          <a:p>
            <a:pPr marL="914400" lvl="1" indent="-457200">
              <a:buClr>
                <a:srgbClr val="E10A2D"/>
              </a:buClr>
              <a:buFont typeface="+mj-lt"/>
              <a:buAutoNum type="arabicPeriod"/>
            </a:pPr>
            <a:r>
              <a:rPr lang="en-US" dirty="0" smtClean="0"/>
              <a:t>To keep a record of which version of your resume (and which correspondence) was sent to whom.</a:t>
            </a:r>
          </a:p>
          <a:p>
            <a:pPr>
              <a:buNone/>
            </a:pPr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Target Market List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4572000"/>
          </a:xfrm>
        </p:spPr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Target market</a:t>
            </a:r>
            <a:r>
              <a:rPr lang="en-US" dirty="0" smtClean="0"/>
              <a:t>—a constructive list of employers looking to hire someone with your credentials.</a:t>
            </a:r>
          </a:p>
          <a:p>
            <a:r>
              <a:rPr lang="en-US" dirty="0" smtClean="0"/>
              <a:t>To generate a target market list:</a:t>
            </a:r>
          </a:p>
          <a:p>
            <a:pPr lvl="1"/>
            <a:r>
              <a:rPr lang="en-US" dirty="0" smtClean="0"/>
              <a:t>Start with a list of </a:t>
            </a:r>
            <a:r>
              <a:rPr lang="en-US" dirty="0" smtClean="0">
                <a:solidFill>
                  <a:srgbClr val="0033CC"/>
                </a:solidFill>
              </a:rPr>
              <a:t>secondary contacts </a:t>
            </a:r>
            <a:r>
              <a:rPr lang="en-US" dirty="0" smtClean="0"/>
              <a:t>(people you already know).</a:t>
            </a:r>
          </a:p>
          <a:p>
            <a:pPr lvl="1"/>
            <a:r>
              <a:rPr lang="en-US" dirty="0" smtClean="0"/>
              <a:t>Secondary contacts will lead you to </a:t>
            </a:r>
            <a:r>
              <a:rPr lang="en-US" dirty="0" smtClean="0">
                <a:solidFill>
                  <a:srgbClr val="0033CC"/>
                </a:solidFill>
              </a:rPr>
              <a:t>primary contacts </a:t>
            </a:r>
            <a:r>
              <a:rPr lang="en-US" dirty="0" smtClean="0"/>
              <a:t>(anyone who employs people in your field).</a:t>
            </a:r>
          </a:p>
          <a:p>
            <a:pPr lvl="1"/>
            <a:r>
              <a:rPr lang="en-US" dirty="0" smtClean="0"/>
              <a:t>From your list of primary contacts, compile your </a:t>
            </a:r>
            <a:r>
              <a:rPr lang="en-US" dirty="0" smtClean="0">
                <a:solidFill>
                  <a:srgbClr val="0033CC"/>
                </a:solidFill>
              </a:rPr>
              <a:t>master lis</a:t>
            </a:r>
            <a:r>
              <a:rPr lang="en-US" dirty="0" smtClean="0"/>
              <a:t>t (target market).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Sources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229600" cy="4419600"/>
          </a:xfrm>
        </p:spPr>
        <p:txBody>
          <a:bodyPr/>
          <a:lstStyle/>
          <a:p>
            <a:r>
              <a:rPr lang="en-US" sz="2700" dirty="0" smtClean="0"/>
              <a:t> </a:t>
            </a:r>
            <a:r>
              <a:rPr lang="en-US" dirty="0" smtClean="0"/>
              <a:t>Sources of names to add to your list include:</a:t>
            </a:r>
          </a:p>
          <a:p>
            <a:pPr lvl="1"/>
            <a:r>
              <a:rPr lang="en-US" dirty="0" smtClean="0"/>
              <a:t>Secondary contacts.</a:t>
            </a:r>
          </a:p>
          <a:p>
            <a:pPr lvl="2"/>
            <a:r>
              <a:rPr lang="en-US" dirty="0" smtClean="0"/>
              <a:t>Family, friends, and acquaintances.</a:t>
            </a:r>
          </a:p>
          <a:p>
            <a:pPr lvl="2">
              <a:spcBef>
                <a:spcPts val="200"/>
              </a:spcBef>
            </a:pPr>
            <a:r>
              <a:rPr lang="en-US" dirty="0" smtClean="0"/>
              <a:t>Ask them to supply names of others they know.</a:t>
            </a:r>
          </a:p>
          <a:p>
            <a:pPr lvl="1"/>
            <a:r>
              <a:rPr lang="en-US" dirty="0" smtClean="0"/>
              <a:t>Primary contacts.</a:t>
            </a:r>
          </a:p>
          <a:p>
            <a:pPr lvl="2"/>
            <a:r>
              <a:rPr lang="en-US" dirty="0" smtClean="0"/>
              <a:t>Any business that employs people in your field.</a:t>
            </a:r>
          </a:p>
          <a:p>
            <a:pPr lvl="2"/>
            <a:r>
              <a:rPr lang="en-US" dirty="0" smtClean="0"/>
              <a:t>If a primary contact shows no interest, ask if they </a:t>
            </a:r>
          </a:p>
          <a:p>
            <a:pPr lvl="2">
              <a:spcBef>
                <a:spcPts val="0"/>
              </a:spcBef>
              <a:buNone/>
            </a:pPr>
            <a:r>
              <a:rPr lang="en-US" dirty="0" smtClean="0"/>
              <a:t>	know someone else looking to hire.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Local library.</a:t>
            </a:r>
          </a:p>
          <a:p>
            <a:pPr lvl="2"/>
            <a:r>
              <a:rPr lang="en-US" dirty="0" smtClean="0"/>
              <a:t>Get names of people hiring at local businesses.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>
              <a:buSzPct val="100000"/>
            </a:pPr>
            <a:endParaRPr lang="en-US" dirty="0" smtClean="0"/>
          </a:p>
          <a:p>
            <a:pPr lvl="1">
              <a:buSzPct val="100000"/>
            </a:pPr>
            <a:endParaRPr lang="en-US" dirty="0" smtClean="0"/>
          </a:p>
          <a:p>
            <a:pPr lvl="1">
              <a:spcBef>
                <a:spcPts val="0"/>
              </a:spcBef>
              <a:buSzPct val="100000"/>
            </a:pPr>
            <a:endParaRPr lang="en-US" dirty="0" smtClean="0"/>
          </a:p>
          <a:p>
            <a:pPr>
              <a:buSzPct val="100000"/>
              <a:buNone/>
            </a:pPr>
            <a:endParaRPr lang="en-US" dirty="0" smtClean="0"/>
          </a:p>
          <a:p>
            <a:pPr>
              <a:buSzPct val="100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Sources </a:t>
            </a:r>
            <a:r>
              <a:rPr lang="en-US" sz="2400" dirty="0" smtClean="0"/>
              <a:t>(Continued)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229600" cy="4419600"/>
          </a:xfrm>
        </p:spPr>
        <p:txBody>
          <a:bodyPr/>
          <a:lstStyle/>
          <a:p>
            <a:pPr lvl="1"/>
            <a:r>
              <a:rPr lang="en-US" dirty="0" smtClean="0"/>
              <a:t>Social media sites such as Facebook and LinkedIn.</a:t>
            </a:r>
          </a:p>
          <a:p>
            <a:pPr lvl="2"/>
            <a:r>
              <a:rPr lang="en-US" dirty="0" smtClean="0"/>
              <a:t>Possibly get referrals from people you already know.</a:t>
            </a:r>
          </a:p>
          <a:p>
            <a:pPr lvl="2"/>
            <a:r>
              <a:rPr lang="en-US" dirty="0" smtClean="0"/>
              <a:t>Join LinkedIn Groups to make new contacts.</a:t>
            </a:r>
          </a:p>
          <a:p>
            <a:pPr lvl="1"/>
            <a:r>
              <a:rPr lang="en-US" dirty="0" smtClean="0"/>
              <a:t>Company websites.</a:t>
            </a:r>
          </a:p>
          <a:p>
            <a:pPr lvl="2"/>
            <a:r>
              <a:rPr lang="en-US" dirty="0" smtClean="0"/>
              <a:t>Locate job postings and company profiles.</a:t>
            </a:r>
          </a:p>
          <a:p>
            <a:pPr lvl="1"/>
            <a:r>
              <a:rPr lang="en-US" sz="2300" dirty="0" smtClean="0"/>
              <a:t>Print and/or online materials.</a:t>
            </a:r>
            <a:endParaRPr lang="en-US" dirty="0" smtClean="0"/>
          </a:p>
          <a:p>
            <a:pPr lvl="2"/>
            <a:r>
              <a:rPr lang="en-US" dirty="0" smtClean="0"/>
              <a:t>Check newspapers, directories, trade journals, and periodicals for leads.</a:t>
            </a:r>
          </a:p>
          <a:p>
            <a:pPr lvl="2"/>
            <a:r>
              <a:rPr lang="en-US" dirty="0" smtClean="0"/>
              <a:t>Try to determine who is responsible for hiring.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>
              <a:buSzPct val="100000"/>
            </a:pPr>
            <a:endParaRPr lang="en-US" dirty="0" smtClean="0"/>
          </a:p>
          <a:p>
            <a:pPr lvl="1">
              <a:buSzPct val="100000"/>
            </a:pPr>
            <a:endParaRPr lang="en-US" dirty="0" smtClean="0"/>
          </a:p>
          <a:p>
            <a:pPr lvl="1">
              <a:spcBef>
                <a:spcPts val="0"/>
              </a:spcBef>
              <a:buSzPct val="100000"/>
            </a:pPr>
            <a:endParaRPr lang="en-US" dirty="0" smtClean="0"/>
          </a:p>
          <a:p>
            <a:pPr>
              <a:buSzPct val="100000"/>
              <a:buNone/>
            </a:pPr>
            <a:endParaRPr lang="en-US" dirty="0" smtClean="0"/>
          </a:p>
          <a:p>
            <a:pPr>
              <a:buSzPct val="100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Organization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4572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Want ads.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Keep record of want ads answered and the date.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Follow up, if possible, and record all results.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Weekly/monthly planner.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Set aside a time daily to make calls and send out resumes and cover letters.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Record all meetings, phone calls, and resumes sent.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Record all tasks (scheduled interviews, phone calls to be made later, etc.).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Correspondence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4419600"/>
          </a:xfrm>
        </p:spPr>
        <p:txBody>
          <a:bodyPr/>
          <a:lstStyle/>
          <a:p>
            <a:r>
              <a:rPr lang="en-US" dirty="0" smtClean="0"/>
              <a:t>Every version of your resume should be:</a:t>
            </a:r>
          </a:p>
          <a:p>
            <a:pPr lvl="1"/>
            <a:r>
              <a:rPr lang="en-US" dirty="0" smtClean="0"/>
              <a:t>Identified by a unique number.</a:t>
            </a:r>
          </a:p>
          <a:p>
            <a:pPr lvl="2"/>
            <a:r>
              <a:rPr lang="en-US" dirty="0" smtClean="0"/>
              <a:t>Example: resume_teacher.doc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Kept in a notebook or computer file for easy retrieval.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All cover letters and thank-you letters: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Should be identified and filed.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Make a journal entry to indicate: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Which cover letter, resume, and follow-up correspondence went out to whom.</a:t>
            </a:r>
          </a:p>
          <a:p>
            <a:pPr>
              <a:buSzPct val="100000"/>
            </a:pPr>
            <a:endParaRPr lang="en-US" dirty="0" smtClean="0"/>
          </a:p>
          <a:p>
            <a:pPr lvl="1">
              <a:buSzPct val="100000"/>
            </a:pPr>
            <a:endParaRPr lang="en-US" dirty="0" smtClean="0"/>
          </a:p>
          <a:p>
            <a:pPr lvl="1">
              <a:spcBef>
                <a:spcPts val="0"/>
              </a:spcBef>
              <a:buSzPct val="100000"/>
            </a:pPr>
            <a:endParaRPr lang="en-US" dirty="0" smtClean="0"/>
          </a:p>
          <a:p>
            <a:pPr>
              <a:buSzPct val="100000"/>
              <a:buNone/>
            </a:pPr>
            <a:endParaRPr lang="en-US" dirty="0" smtClean="0"/>
          </a:p>
          <a:p>
            <a:pPr>
              <a:buSzPct val="100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Journal Entries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724400"/>
          </a:xfrm>
        </p:spPr>
        <p:txBody>
          <a:bodyPr/>
          <a:lstStyle/>
          <a:p>
            <a:pPr marL="628650" lvl="1" indent="-342900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Secondary contacts</a:t>
            </a:r>
          </a:p>
          <a:p>
            <a:pPr marL="628650" lvl="1" indent="-342900">
              <a:spcBef>
                <a:spcPts val="250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Primary contacts</a:t>
            </a:r>
          </a:p>
          <a:p>
            <a:pPr marL="628650" lvl="1" indent="-342900">
              <a:spcBef>
                <a:spcPts val="250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Social media sources</a:t>
            </a:r>
          </a:p>
          <a:p>
            <a:pPr marL="628650" lvl="1" indent="-342900">
              <a:spcBef>
                <a:spcPts val="250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Master list/target market </a:t>
            </a:r>
          </a:p>
          <a:p>
            <a:pPr marL="628650" lvl="1" indent="-342900">
              <a:spcBef>
                <a:spcPts val="250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Want Ads answered</a:t>
            </a:r>
          </a:p>
          <a:p>
            <a:pPr marL="628650" lvl="1" indent="-342900">
              <a:spcBef>
                <a:spcPts val="250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Contacts made online</a:t>
            </a:r>
          </a:p>
          <a:p>
            <a:pPr marL="628650" lvl="1" indent="-342900">
              <a:spcBef>
                <a:spcPts val="250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Resumes posted online</a:t>
            </a:r>
          </a:p>
          <a:p>
            <a:pPr marL="628650" lvl="1" indent="-342900">
              <a:spcBef>
                <a:spcPts val="250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Job postings answered online</a:t>
            </a:r>
          </a:p>
          <a:p>
            <a:pPr marL="628650" lvl="1" indent="-342900">
              <a:spcBef>
                <a:spcPts val="250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Correspondence sent </a:t>
            </a:r>
          </a:p>
          <a:p>
            <a:pPr marL="628650" lvl="1" indent="-342900">
              <a:spcBef>
                <a:spcPts val="250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Weekly/Monthly planner</a:t>
            </a:r>
          </a:p>
          <a:p>
            <a:pPr marL="628650" lvl="1" indent="-342900">
              <a:spcBef>
                <a:spcPts val="250"/>
              </a:spcBef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Research Sources</a:t>
            </a:r>
          </a:p>
          <a:p>
            <a:pPr marL="628650" lvl="1" indent="-342900">
              <a:buClr>
                <a:srgbClr val="E10A2D"/>
              </a:buClr>
              <a:buFont typeface="Wingdings" pitchFamily="2" charset="2"/>
              <a:buChar char="ü"/>
            </a:pPr>
            <a:endParaRPr lang="en-US" dirty="0" smtClean="0"/>
          </a:p>
          <a:p>
            <a:pPr marL="628650" lvl="1" indent="-342900">
              <a:buClr>
                <a:srgbClr val="E10A2D"/>
              </a:buClr>
              <a:buFont typeface="Wingdings" pitchFamily="2" charset="2"/>
              <a:buChar char="ü"/>
            </a:pPr>
            <a:endParaRPr lang="en-US" dirty="0" smtClean="0"/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Slide</a:t>
            </a:r>
            <a:r>
              <a:rPr lang="en-US" dirty="0" smtClean="0"/>
              <a:t> </a:t>
            </a:r>
            <a:fld id="{9AE69AF2-0DF1-4CF3-8E49-1ABF965612DA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Prepare to Succeed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Finding a job is a process that takes time, perseverance, and luck.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19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447800" y="2590800"/>
            <a:ext cx="5715000" cy="22098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880"/>
            <a:r>
              <a:rPr lang="en-US" sz="2400" b="1" dirty="0" smtClean="0"/>
              <a:t>Luck is a matter of preparation meeting opportunity.  </a:t>
            </a:r>
          </a:p>
          <a:p>
            <a:pPr algn="r">
              <a:tabLst>
                <a:tab pos="171450" algn="l"/>
                <a:tab pos="5886450" algn="r"/>
              </a:tabLst>
            </a:pPr>
            <a:r>
              <a:rPr lang="en-US" b="1" dirty="0" smtClean="0"/>
              <a:t>Oprah Winfrey</a:t>
            </a:r>
          </a:p>
          <a:p>
            <a:pPr>
              <a:tabLst>
                <a:tab pos="171450" algn="l"/>
              </a:tabLst>
            </a:pP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2714</TotalTime>
  <Words>485</Words>
  <Application>Microsoft Office PowerPoint</Application>
  <PresentationFormat>On-screen Show (4:3)</PresentationFormat>
  <Paragraphs>117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Resume Writer's_slide master</vt:lpstr>
      <vt:lpstr>CHAPTER 19</vt:lpstr>
      <vt:lpstr> Your Job Journal </vt:lpstr>
      <vt:lpstr> Target Market List </vt:lpstr>
      <vt:lpstr> Sources </vt:lpstr>
      <vt:lpstr> Sources (Continued) </vt:lpstr>
      <vt:lpstr> Organization </vt:lpstr>
      <vt:lpstr> Correspondence </vt:lpstr>
      <vt:lpstr>Summary of Journal Entries</vt:lpstr>
      <vt:lpstr>Prepare to Succeed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306</cp:revision>
  <dcterms:created xsi:type="dcterms:W3CDTF">2011-08-23T17:18:45Z</dcterms:created>
  <dcterms:modified xsi:type="dcterms:W3CDTF">2011-09-22T15:06:07Z</dcterms:modified>
</cp:coreProperties>
</file>